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498" r:id="rId2"/>
    <p:sldId id="648" r:id="rId3"/>
    <p:sldId id="467" r:id="rId4"/>
    <p:sldId id="499" r:id="rId5"/>
    <p:sldId id="526" r:id="rId6"/>
    <p:sldId id="257" r:id="rId7"/>
    <p:sldId id="489" r:id="rId8"/>
    <p:sldId id="510" r:id="rId9"/>
    <p:sldId id="528" r:id="rId10"/>
    <p:sldId id="532" r:id="rId11"/>
    <p:sldId id="530" r:id="rId12"/>
    <p:sldId id="531" r:id="rId13"/>
    <p:sldId id="686" r:id="rId14"/>
    <p:sldId id="687" r:id="rId15"/>
    <p:sldId id="684" r:id="rId16"/>
    <p:sldId id="680" r:id="rId17"/>
    <p:sldId id="658" r:id="rId18"/>
    <p:sldId id="659" r:id="rId19"/>
    <p:sldId id="685" r:id="rId20"/>
    <p:sldId id="521" r:id="rId21"/>
    <p:sldId id="671" r:id="rId22"/>
    <p:sldId id="482" r:id="rId23"/>
    <p:sldId id="633" r:id="rId24"/>
    <p:sldId id="682" r:id="rId25"/>
    <p:sldId id="496" r:id="rId26"/>
    <p:sldId id="513" r:id="rId27"/>
    <p:sldId id="632" r:id="rId28"/>
    <p:sldId id="670" r:id="rId29"/>
    <p:sldId id="673" r:id="rId30"/>
    <p:sldId id="676" r:id="rId31"/>
    <p:sldId id="649" r:id="rId32"/>
    <p:sldId id="650" r:id="rId33"/>
    <p:sldId id="652" r:id="rId34"/>
    <p:sldId id="653" r:id="rId35"/>
    <p:sldId id="661" r:id="rId36"/>
    <p:sldId id="654" r:id="rId37"/>
    <p:sldId id="674" r:id="rId38"/>
    <p:sldId id="664" r:id="rId39"/>
    <p:sldId id="668" r:id="rId40"/>
    <p:sldId id="669" r:id="rId41"/>
    <p:sldId id="675" r:id="rId42"/>
    <p:sldId id="662" r:id="rId43"/>
    <p:sldId id="47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7"/>
    <p:restoredTop sz="91820"/>
  </p:normalViewPr>
  <p:slideViewPr>
    <p:cSldViewPr snapToGrid="0" snapToObjects="1">
      <p:cViewPr>
        <p:scale>
          <a:sx n="100" d="100"/>
          <a:sy n="100" d="100"/>
        </p:scale>
        <p:origin x="776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9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97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6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6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0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8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7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1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5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m@%7bbrocade.com,uoregon.edu,1-4-5.net,..%7d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1.jpg"/><Relationship Id="rId7" Type="http://schemas.openxmlformats.org/officeDocument/2006/relationships/image" Target="../media/image2.emf"/><Relationship Id="rId8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jp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hyperlink" Target="https://arxiv.org/pdf/1607.06450v1.pdf" TargetMode="External"/><Relationship Id="rId5" Type="http://schemas.openxmlformats.org/officeDocument/2006/relationships/hyperlink" Target="https://arxiv.org/pdf/1509.06321.pdf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://arxiv.org/pdf/1608.08225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hronicle.com/article/The-Believers/190147/" TargetMode="External"/><Relationship Id="rId4" Type="http://schemas.openxmlformats.org/officeDocument/2006/relationships/hyperlink" Target="http://www.nature.com/nature/journal/v521/n7553/full/nature14539.html" TargetMode="External"/><Relationship Id="rId5" Type="http://schemas.openxmlformats.org/officeDocument/2006/relationships/hyperlink" Target="http://people.idsia.ch/~juergen/deep-learning-conspiracy.html" TargetMode="External"/><Relationship Id="rId6" Type="http://schemas.openxmlformats.org/officeDocument/2006/relationships/hyperlink" Target="http://recode.net/2015/07/15/ai-conspiracy-the-scientists-behind-deep-learning/" TargetMode="External"/><Relationship Id="rId7" Type="http://schemas.openxmlformats.org/officeDocument/2006/relationships/image" Target="../media/image40.png"/><Relationship Id="rId8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s://arxiv.org/abs/1606.0622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hyperlink" Target="http://knowledgedefinednetworking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5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://scikit-learn.org/" TargetMode="External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mailto:dmm@1-4-5.n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20" y="207289"/>
            <a:ext cx="8187760" cy="18385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Applying Recent Advances in Machine Learning to Networking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64902"/>
            <a:ext cx="7086600" cy="1159895"/>
          </a:xfrm>
        </p:spPr>
        <p:txBody>
          <a:bodyPr>
            <a:normAutofit fontScale="62500" lnSpcReduction="20000"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600" dirty="0" smtClean="0"/>
              <a:t>Brocade Chief Scientist and Fellow</a:t>
            </a:r>
          </a:p>
          <a:p>
            <a:r>
              <a:rPr lang="en-US" sz="1400" dirty="0" smtClean="0">
                <a:hlinkClick r:id="rId3"/>
              </a:rPr>
              <a:t>dmm@{brocade.com,uoregon.edu,1-4-5.net</a:t>
            </a:r>
            <a:r>
              <a:rPr lang="en-US" sz="1400" dirty="0" smtClean="0">
                <a:solidFill>
                  <a:srgbClr val="0070C0"/>
                </a:solidFill>
                <a:hlinkClick r:id="rId3"/>
              </a:rPr>
              <a:t>,..}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hlinkClick r:id="rId4" invalidUrl="http://www-1-4-5.net/~dmm/ml/talks/2016/odl_summit_2016.{pptx,pdf}"/>
              </a:rPr>
              <a:t>http://www-1-4-5.net/~dmm/ml/talks/2016/odl_summit_2016.{pptx,pdf</a:t>
            </a:r>
            <a:r>
              <a:rPr lang="en-US" sz="1400" smtClean="0">
                <a:solidFill>
                  <a:schemeClr val="tx2">
                    <a:lumMod val="75000"/>
                  </a:schemeClr>
                </a:solidFill>
                <a:hlinkClick r:id="rId5" invalidUrl="http://www-1-4-5.net/~dmm/ml/talks/2016/odl_summit_2016.{pptx,pdf}"/>
              </a:rPr>
              <a:t>} </a:t>
            </a:r>
            <a:endParaRPr lang="en-US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600" dirty="0" err="1" smtClean="0"/>
              <a:t>OpenDaylight</a:t>
            </a:r>
            <a:r>
              <a:rPr lang="en-US" sz="1600" dirty="0" smtClean="0"/>
              <a:t> Summit</a:t>
            </a:r>
          </a:p>
          <a:p>
            <a:r>
              <a:rPr lang="en-US" sz="1600" dirty="0" smtClean="0"/>
              <a:t>27 Sep 2016</a:t>
            </a:r>
          </a:p>
          <a:p>
            <a:r>
              <a:rPr lang="en-US" sz="1600" dirty="0" smtClean="0"/>
              <a:t>Seattle, WA</a:t>
            </a:r>
            <a:endParaRPr lang="en-US" sz="1600" dirty="0"/>
          </a:p>
          <a:p>
            <a:endParaRPr lang="en-US" sz="1400" dirty="0" smtClean="0">
              <a:solidFill>
                <a:srgbClr val="0070C0"/>
              </a:solidFill>
            </a:endParaRPr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12211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53558"/>
            <a:ext cx="5080000" cy="336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843" y="697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smtClean="0"/>
              <a:t>Examples of Machine Learning Problems </a:t>
            </a:r>
            <a:endParaRPr lang="en-US" sz="280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065"/>
            <a:ext cx="8229600" cy="5395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Pattern Recognition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Handwritten or spoken </a:t>
            </a:r>
            <a:r>
              <a:rPr lang="en-US" sz="1800" dirty="0" smtClean="0"/>
              <a:t>words (e.g., Siri)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Medical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Sensor Data/</a:t>
            </a:r>
            <a:r>
              <a:rPr lang="en-US" sz="1800" dirty="0" err="1" smtClean="0"/>
              <a:t>IoT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smtClean="0"/>
              <a:t>Recommender Systems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Generating </a:t>
            </a:r>
            <a:r>
              <a:rPr lang="en-US" sz="1800" dirty="0"/>
              <a:t>images or motion </a:t>
            </a:r>
            <a:r>
              <a:rPr lang="en-US" sz="1800" dirty="0" smtClean="0"/>
              <a:t>sequences</a:t>
            </a: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dirty="0" smtClean="0"/>
              <a:t>Unusual patterns in the telemetry from physical and/or virtual plants (e.g., data centers)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Unusual patterns of sensor </a:t>
            </a:r>
            <a:r>
              <a:rPr lang="en-US" sz="1700" dirty="0" smtClean="0"/>
              <a:t>data from </a:t>
            </a:r>
            <a:r>
              <a:rPr lang="en-US" sz="1700" dirty="0"/>
              <a:t>a nuclear power plant </a:t>
            </a:r>
            <a:endParaRPr lang="en-US" sz="1700" dirty="0" smtClean="0"/>
          </a:p>
          <a:p>
            <a:pPr lvl="2">
              <a:lnSpc>
                <a:spcPct val="90000"/>
              </a:lnSpc>
            </a:pPr>
            <a:r>
              <a:rPr lang="en-US" sz="1400" dirty="0" smtClean="0"/>
              <a:t>or </a:t>
            </a:r>
            <a:r>
              <a:rPr lang="en-US" sz="1400" dirty="0"/>
              <a:t>unusual sound in your car </a:t>
            </a:r>
            <a:r>
              <a:rPr lang="en-US" sz="1400" dirty="0" smtClean="0"/>
              <a:t>engine</a:t>
            </a:r>
            <a:r>
              <a:rPr lang="en-US" sz="1400" dirty="0"/>
              <a:t> </a:t>
            </a:r>
            <a:r>
              <a:rPr lang="en-US" sz="1400" dirty="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Prediction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Future stock prices or currency exchange rates 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events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41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BTW, Why Is Machine Learning Hard?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7200" y="1529363"/>
            <a:ext cx="3279867" cy="5116988"/>
            <a:chOff x="282257" y="1529363"/>
            <a:chExt cx="3279867" cy="5116988"/>
          </a:xfrm>
        </p:grpSpPr>
        <p:pic>
          <p:nvPicPr>
            <p:cNvPr id="5" name="Picture 4" descr="z_and_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57" y="2273195"/>
              <a:ext cx="3279867" cy="4373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1624" y="1529363"/>
              <a:ext cx="1341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You See</a:t>
              </a:r>
              <a:endParaRPr lang="en-US" sz="2800"/>
            </a:p>
          </p:txBody>
        </p:sp>
      </p:grpSp>
      <p:pic>
        <p:nvPicPr>
          <p:cNvPr id="6" name="Picture 5" descr="matr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18" y="2273196"/>
            <a:ext cx="3794767" cy="4373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920" y="1319089"/>
            <a:ext cx="3678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Your ML Algorithm Sees</a:t>
            </a:r>
          </a:p>
          <a:p>
            <a:r>
              <a:rPr lang="en-US" sz="2800" smtClean="0"/>
              <a:t>A Bunch of Bits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976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smtClean="0"/>
              <a:t>Why Machine Learning Is Hard, Redux</a:t>
            </a:r>
            <a:br>
              <a:rPr lang="en-US" smtClean="0"/>
            </a:br>
            <a:r>
              <a:rPr lang="en-US" sz="3600" smtClean="0"/>
              <a:t>What is a “2”?</a:t>
            </a:r>
            <a:endParaRPr lang="en-US" sz="4000">
              <a:solidFill>
                <a:srgbClr val="0099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562" y="1740469"/>
            <a:ext cx="7814877" cy="4849243"/>
            <a:chOff x="792163" y="1268413"/>
            <a:chExt cx="7410450" cy="5321300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268413"/>
              <a:ext cx="73025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792163" y="2565400"/>
              <a:ext cx="5219700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731000" y="2565400"/>
              <a:ext cx="7207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339975" y="4762500"/>
              <a:ext cx="13684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827088" y="3681413"/>
              <a:ext cx="720725" cy="8270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449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BTW, How Hard Is It </a:t>
            </a:r>
            <a:r>
              <a:rPr lang="en-US" sz="3600" i="1" smtClean="0"/>
              <a:t>These Days</a:t>
            </a:r>
            <a:r>
              <a:rPr lang="en-US" sz="3600" smtClean="0"/>
              <a:t> To Write Code That Recognizes Handwritten Digits?</a:t>
            </a:r>
            <a:endParaRPr lang="en-US" sz="360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set</a:t>
              </a:r>
              <a:r>
                <a:rPr lang="mr-IN" dirty="0" smtClean="0">
                  <a:latin typeface="+mj-lt"/>
                </a:rPr>
                <a:t>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Can We Analyze Network Flow Data </a:t>
              </a:r>
              <a:r>
                <a:rPr lang="en-US" sz="2200" dirty="0">
                  <a:latin typeface="+mj-lt"/>
                </a:rPr>
                <a:t>A</a:t>
              </a:r>
              <a:r>
                <a:rPr lang="en-US" sz="2200" dirty="0" smtClean="0">
                  <a:latin typeface="+mj-lt"/>
                </a:rPr>
                <a:t>nd </a:t>
              </a:r>
              <a:r>
                <a:rPr lang="en-US" sz="2200">
                  <a:latin typeface="+mj-lt"/>
                </a:rPr>
                <a:t>O</a:t>
              </a:r>
              <a:r>
                <a:rPr lang="en-US" sz="2200" smtClean="0">
                  <a:latin typeface="+mj-lt"/>
                </a:rPr>
                <a:t>ther KPIs In </a:t>
              </a:r>
              <a:r>
                <a:rPr lang="en-US" sz="2200" dirty="0" smtClean="0">
                  <a:latin typeface="+mj-lt"/>
                </a:rPr>
                <a:t>A Similar Fashion?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776559" cy="1359612"/>
              <a:chOff x="1696527" y="5285240"/>
              <a:chExt cx="8060722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20427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and</a:t>
                </a:r>
              </a:p>
              <a:p>
                <a:r>
                  <a:rPr lang="en-US"/>
                  <a:t>o</a:t>
                </a:r>
                <a:r>
                  <a:rPr lang="en-US" smtClean="0"/>
                  <a:t>ther </a:t>
                </a:r>
                <a:r>
                  <a:rPr lang="en-US" smtClean="0"/>
                  <a:t>KPIs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11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Artificial </a:t>
            </a:r>
            <a:r>
              <a:rPr lang="en-US" smtClean="0"/>
              <a:t>Neurons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smtClean="0"/>
              <a:t>But First: What </a:t>
            </a:r>
            <a:r>
              <a:rPr lang="en-US" dirty="0" smtClean="0"/>
              <a:t>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229099" y="1232972"/>
              <a:ext cx="1314271" cy="776456"/>
              <a:chOff x="4229099" y="1232972"/>
              <a:chExt cx="1314271" cy="7764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229099" y="1232972"/>
                <a:ext cx="13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Dot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dirty="0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3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230"/>
            <a:ext cx="8229600" cy="9216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Cool, But How Does The </a:t>
            </a:r>
            <a:br>
              <a:rPr lang="en-US" dirty="0" smtClean="0"/>
            </a:br>
            <a:r>
              <a:rPr lang="en-US" dirty="0" err="1" smtClean="0"/>
              <a:t>Autoencoder</a:t>
            </a:r>
            <a:r>
              <a:rPr lang="en-US" dirty="0" smtClean="0"/>
              <a:t>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How Hard </a:t>
            </a:r>
            <a:r>
              <a:rPr lang="en-US"/>
              <a:t>T</a:t>
            </a:r>
            <a:r>
              <a:rPr lang="en-US" smtClean="0"/>
              <a:t>o </a:t>
            </a:r>
            <a:r>
              <a:rPr lang="en-US"/>
              <a:t>C</a:t>
            </a:r>
            <a:r>
              <a:rPr lang="en-US" smtClean="0"/>
              <a:t>ode </a:t>
            </a:r>
            <a:r>
              <a:rPr lang="en-US"/>
              <a:t>T</a:t>
            </a:r>
            <a:r>
              <a:rPr lang="en-US" smtClean="0"/>
              <a:t>his </a:t>
            </a:r>
            <a:r>
              <a:rPr lang="en-US"/>
              <a:t>U</a:t>
            </a:r>
            <a:r>
              <a:rPr lang="en-US" smtClean="0"/>
              <a:t>p </a:t>
            </a:r>
            <a:r>
              <a:rPr lang="en-US"/>
              <a:t>I</a:t>
            </a:r>
            <a:r>
              <a:rPr lang="en-US" smtClean="0"/>
              <a:t>n </a:t>
            </a:r>
            <a:r>
              <a:rPr lang="en-US"/>
              <a:t>T</a:t>
            </a:r>
            <a:r>
              <a:rPr lang="en-US" smtClean="0"/>
              <a:t>ensorflow?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7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smtClean="0"/>
              <a:t>Autoencoder 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1 example</a:t>
            </a:r>
            <a:endParaRPr lang="en-US" u="sn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 examples</a:t>
            </a:r>
            <a:endParaRPr lang="en-US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</a:t>
            </a:r>
            <a:r>
              <a:rPr lang="en-US" u="sng"/>
              <a:t>0</a:t>
            </a:r>
            <a:r>
              <a:rPr lang="en-US" u="sng" smtClean="0"/>
              <a:t> examples</a:t>
            </a:r>
            <a:endParaRPr lang="en-US" u="sn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1000 examples</a:t>
            </a:r>
            <a:endParaRPr lang="en-US" u="sng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</a:t>
              </a:r>
              <a:r>
                <a:rPr lang="en-US" smtClean="0"/>
                <a:t>recognize MNIST</a:t>
              </a:r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Really Going On Here?</a:t>
            </a:r>
            <a:br>
              <a:rPr lang="en-US" dirty="0" smtClean="0"/>
            </a:br>
            <a:r>
              <a:rPr lang="en-US" sz="3100" dirty="0" smtClean="0"/>
              <a:t>(</a:t>
            </a:r>
            <a:r>
              <a:rPr lang="en-US" sz="3100" dirty="0"/>
              <a:t>Manifold </a:t>
            </a:r>
            <a:r>
              <a:rPr lang="en-US" sz="3100" dirty="0" smtClean="0"/>
              <a:t>Hypothesis)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685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In The 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48691"/>
            <a:ext cx="8458200" cy="4757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877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70" y="1147155"/>
            <a:ext cx="8705460" cy="540327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Back-propagation</a:t>
            </a:r>
          </a:p>
          <a:p>
            <a:pPr lvl="1"/>
            <a:r>
              <a:rPr lang="en-US" sz="2000" dirty="0" smtClean="0"/>
              <a:t>Gradient-based optimization with gradients computed </a:t>
            </a:r>
            <a:r>
              <a:rPr lang="en-US" sz="2000" dirty="0"/>
              <a:t>by </a:t>
            </a:r>
            <a:r>
              <a:rPr lang="en-US" sz="2000" dirty="0" smtClean="0"/>
              <a:t>back-prop</a:t>
            </a:r>
          </a:p>
          <a:p>
            <a:pPr lvl="1"/>
            <a:r>
              <a:rPr lang="en-US" sz="2000" dirty="0"/>
              <a:t>Why is such a simple algorithm so powerful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Optimization an active area of research</a:t>
            </a:r>
          </a:p>
          <a:p>
            <a:pPr lvl="1"/>
            <a:r>
              <a:rPr lang="en-US" sz="2000" dirty="0" smtClean="0"/>
              <a:t>Many new techniques , e.g., Layer Normalization</a:t>
            </a:r>
          </a:p>
          <a:p>
            <a:pPr lvl="1"/>
            <a:r>
              <a:rPr lang="en-US" sz="2000" dirty="0" smtClean="0">
                <a:hlinkClick r:id="rId4"/>
              </a:rPr>
              <a:t>https://arxiv.org/pdf/1607.06450v1.pdf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600" dirty="0" smtClean="0"/>
              <a:t>Neural Nets</a:t>
            </a:r>
          </a:p>
          <a:p>
            <a:pPr lvl="1"/>
            <a:r>
              <a:rPr lang="en-US" sz="2000" dirty="0" smtClean="0"/>
              <a:t>What are the units (artificial neurons) actually doing?</a:t>
            </a:r>
          </a:p>
          <a:p>
            <a:pPr lvl="1"/>
            <a:r>
              <a:rPr lang="en-US" sz="2000" dirty="0" smtClean="0">
                <a:hlinkClick r:id="rId5"/>
              </a:rPr>
              <a:t>https://arxiv.org/pdf/1509.06321.pdf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600" dirty="0" smtClean="0"/>
              <a:t>Adversarial Images</a:t>
            </a:r>
          </a:p>
          <a:p>
            <a:pPr lvl="1"/>
            <a:r>
              <a:rPr lang="en-US" sz="2100" dirty="0"/>
              <a:t>Generative Adversarial Nets (GANs</a:t>
            </a:r>
            <a:r>
              <a:rPr lang="en-US" sz="2100" dirty="0" smtClean="0"/>
              <a:t>)</a:t>
            </a:r>
            <a:endParaRPr lang="en-US" sz="2100" dirty="0" smtClean="0">
              <a:hlinkClick r:id="rId6"/>
            </a:endParaRPr>
          </a:p>
          <a:p>
            <a:pPr lvl="1"/>
            <a:r>
              <a:rPr lang="en-US" sz="2100" dirty="0" smtClean="0">
                <a:hlinkClick r:id="rId6"/>
              </a:rPr>
              <a:t>https://arxiv.org/abs/1412.6572</a:t>
            </a:r>
            <a:endParaRPr lang="en-US" sz="2100" dirty="0" smtClean="0"/>
          </a:p>
          <a:p>
            <a:pPr lvl="1"/>
            <a:endParaRPr lang="en-US" sz="2000" dirty="0" smtClean="0"/>
          </a:p>
          <a:p>
            <a:r>
              <a:rPr lang="en-US" sz="2600" dirty="0"/>
              <a:t>Why does deep and cheap learning work so well</a:t>
            </a:r>
            <a:r>
              <a:rPr lang="en-US" sz="2600" dirty="0" smtClean="0"/>
              <a:t>?</a:t>
            </a:r>
          </a:p>
          <a:p>
            <a:pPr lvl="1"/>
            <a:r>
              <a:rPr lang="en-US" sz="2100" dirty="0" smtClean="0"/>
              <a:t>Physics perspective</a:t>
            </a:r>
          </a:p>
          <a:p>
            <a:pPr lvl="1"/>
            <a:r>
              <a:rPr lang="en-US" sz="2100" dirty="0" smtClean="0">
                <a:hlinkClick r:id="rId7"/>
              </a:rPr>
              <a:t>http://arxiv.org/pdf/1608.08225v1.pdf</a:t>
            </a:r>
            <a:endParaRPr lang="en-US" sz="2100" dirty="0" smtClean="0"/>
          </a:p>
          <a:p>
            <a:pPr lvl="1"/>
            <a:endParaRPr lang="en-US" sz="2200" dirty="0" smtClean="0"/>
          </a:p>
          <a:p>
            <a:r>
              <a:rPr lang="mr-IN" sz="2600" dirty="0" smtClean="0"/>
              <a:t>…</a:t>
            </a:r>
            <a:r>
              <a:rPr lang="en-US" sz="2600" dirty="0" smtClean="0"/>
              <a:t> </a:t>
            </a:r>
            <a:endParaRPr lang="en-US" sz="2600" dirty="0"/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15492" y="5963256"/>
            <a:ext cx="4969887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 smtClean="0"/>
              <a:t>BTW, how many 28x28 grayscale images are there?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/>
              <a:t>Say there are 8 bits of grayscale </a:t>
            </a:r>
            <a:r>
              <a:rPr lang="en-US" sz="1500" dirty="0" smtClean="0">
                <a:sym typeface="Wingdings"/>
              </a:rPr>
              <a:t> 256</a:t>
            </a:r>
            <a:r>
              <a:rPr lang="en-US" sz="1500" baseline="30000" dirty="0" smtClean="0">
                <a:sym typeface="Wingdings"/>
              </a:rPr>
              <a:t>784</a:t>
            </a:r>
            <a:r>
              <a:rPr lang="en-US" sz="1500" dirty="0" smtClean="0">
                <a:sym typeface="Wingdings"/>
              </a:rPr>
              <a:t> possible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ym typeface="Wingdings"/>
              </a:rPr>
              <a:t>How can such a simple </a:t>
            </a:r>
            <a:r>
              <a:rPr lang="en-US" sz="1500" dirty="0" err="1" smtClean="0">
                <a:sym typeface="Wingdings"/>
              </a:rPr>
              <a:t>autoencoder</a:t>
            </a:r>
            <a:r>
              <a:rPr lang="en-US" sz="1500" dirty="0" smtClean="0">
                <a:sym typeface="Wingdings"/>
              </a:rPr>
              <a:t> recognize them?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2292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smtClean="0"/>
              <a:t>Why All The ML Excitement? </a:t>
            </a:r>
            <a:br>
              <a:rPr lang="en-US" sz="3600" smtClean="0"/>
            </a:br>
            <a:r>
              <a:rPr lang="en-US" sz="2400" smtClean="0"/>
              <a:t>ML Applications You Likely Interact With Everyday</a:t>
            </a:r>
            <a:endParaRPr lang="en-US" sz="280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600" y="6085962"/>
            <a:ext cx="8028801" cy="62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Why this is relevant: Compute, Storage, Networking, Security and Energy (CSNSE)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use cases will all use similar technology (deep nets, </a:t>
            </a:r>
            <a:r>
              <a:rPr lang="is-IS" smtClean="0">
                <a:latin typeface="Dual 400" panose="02000603000000020004" pitchFamily="2" charset="0"/>
              </a:rPr>
              <a:t>…)</a:t>
            </a:r>
            <a:endParaRPr lang="en-US" smtClean="0">
              <a:latin typeface="Dual 400" panose="020006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 fontScale="90000"/>
          </a:bodyPr>
          <a:lstStyle/>
          <a:p>
            <a:r>
              <a:rPr lang="en-US" sz="3600" smtClean="0"/>
              <a:t>While ML For Networking Is Still In Its Infancy</a:t>
            </a:r>
            <a:r>
              <a:rPr lang="mr-IN" sz="3600" smtClean="0"/>
              <a:t>…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1396763"/>
            <a:ext cx="7523138" cy="431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47021" y="5884903"/>
            <a:ext cx="884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learning is revolutionizing the world as we know it, both in and out of the </a:t>
            </a:r>
            <a:endParaRPr lang="en-US" sz="2000" b="1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digital 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realms, and is predicted to expand to a 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$2 trillion market by </a:t>
            </a:r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2025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606" y="176239"/>
            <a:ext cx="7936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Arial"/>
                <a:cs typeface="Arial"/>
              </a:rPr>
              <a:t>Why is this all happening now?</a:t>
            </a:r>
            <a:endParaRPr lang="en-US" sz="440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smtClean="0">
                <a:latin typeface="Arial"/>
                <a:cs typeface="Arial"/>
              </a:rPr>
              <a:t>So why now?</a:t>
            </a:r>
          </a:p>
          <a:p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Technically: RBMs, Stacked </a:t>
            </a:r>
            <a:r>
              <a:rPr lang="en-US" sz="1400" err="1" smtClean="0">
                <a:latin typeface="Arial"/>
                <a:cs typeface="Arial"/>
              </a:rPr>
              <a:t>autoencoders</a:t>
            </a:r>
            <a:r>
              <a:rPr lang="en-US" sz="1400" smtClean="0">
                <a:latin typeface="Arial"/>
                <a:cs typeface="Arial"/>
              </a:rPr>
              <a:t>, sparse coding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Nice </a:t>
            </a:r>
            <a:r>
              <a:rPr lang="en-US" sz="1400">
                <a:latin typeface="Arial"/>
                <a:cs typeface="Arial"/>
              </a:rPr>
              <a:t>overview of </a:t>
            </a:r>
            <a:r>
              <a:rPr lang="en-US" sz="1400" smtClean="0">
                <a:latin typeface="Arial"/>
                <a:cs typeface="Arial"/>
              </a:rPr>
              <a:t>LBH DL </a:t>
            </a:r>
            <a:r>
              <a:rPr lang="en-US" sz="1400">
                <a:latin typeface="Arial"/>
                <a:cs typeface="Arial"/>
              </a:rPr>
              <a:t>journey: </a:t>
            </a:r>
            <a:r>
              <a:rPr lang="en-US" sz="1400">
                <a:latin typeface="Arial"/>
                <a:cs typeface="Arial"/>
                <a:hlinkClick r:id="rId3"/>
              </a:rPr>
              <a:t>http://chronicle.com/article/The-Believers/190147</a:t>
            </a:r>
            <a:r>
              <a:rPr lang="en-US" sz="1400" smtClean="0">
                <a:latin typeface="Arial"/>
                <a:cs typeface="Arial"/>
                <a:hlinkClick r:id="rId3"/>
              </a:rPr>
              <a:t>/</a:t>
            </a: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CPUs were </a:t>
            </a:r>
            <a:r>
              <a:rPr lang="en-US" sz="1400" smtClean="0">
                <a:latin typeface="Arial"/>
                <a:cs typeface="Arial"/>
              </a:rPr>
              <a:t>2^20s </a:t>
            </a:r>
            <a:r>
              <a:rPr lang="en-US" sz="140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Massive data sets:  Google</a:t>
            </a:r>
            <a:r>
              <a:rPr lang="en-US" sz="1400">
                <a:latin typeface="Arial"/>
                <a:cs typeface="Arial"/>
              </a:rPr>
              <a:t>, FB, Baidu, </a:t>
            </a:r>
            <a:r>
              <a:rPr lang="en-US" sz="140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i="1" smtClean="0">
                <a:latin typeface="Arial"/>
                <a:cs typeface="Arial"/>
              </a:rPr>
              <a:t>Standardized</a:t>
            </a:r>
            <a:r>
              <a:rPr lang="en-US" sz="1400" smtClean="0">
                <a:latin typeface="Arial"/>
                <a:cs typeface="Arial"/>
              </a:rPr>
              <a:t> data sets</a:t>
            </a: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Nature DL review: </a:t>
            </a:r>
            <a:r>
              <a:rPr lang="en-US" sz="1200" smtClean="0">
                <a:latin typeface="Arial"/>
                <a:cs typeface="Arial"/>
                <a:hlinkClick r:id="rId4"/>
              </a:rPr>
              <a:t>http://www.nature.com/nature/journal/v521/n7553/full/nature14539.html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>
                <a:latin typeface="Arial"/>
                <a:cs typeface="Arial"/>
              </a:rPr>
              <a:t>Jürgen </a:t>
            </a:r>
            <a:r>
              <a:rPr lang="en-US" sz="1200" smtClean="0">
                <a:latin typeface="Arial"/>
                <a:cs typeface="Arial"/>
              </a:rPr>
              <a:t>Schmidhuber’s critique : </a:t>
            </a:r>
            <a:r>
              <a:rPr lang="en-US" sz="1200" smtClean="0">
                <a:latin typeface="Arial"/>
                <a:cs typeface="Arial"/>
                <a:hlinkClick r:id="rId5"/>
              </a:rPr>
              <a:t>http://people.idsia.ch/~juergen/deep-learning-conspiracy.html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rebuttal: </a:t>
            </a:r>
            <a:r>
              <a:rPr lang="en-US" sz="1200" smtClean="0">
                <a:latin typeface="Arial"/>
                <a:cs typeface="Arial"/>
                <a:hlinkClick r:id="rId6"/>
              </a:rPr>
              <a:t>http://recode.net/2015/07/15/ai-conspiracy-the-scientists-behind-deep-learning/</a:t>
            </a:r>
            <a:endParaRPr lang="en-US" sz="120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000830"/>
            <a:ext cx="8780285" cy="3857170"/>
            <a:chOff x="-32338" y="2771040"/>
            <a:chExt cx="8780285" cy="4088085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/>
                <a:t>Image courtesy Yoshua Bengio</a:t>
              </a:r>
              <a:endParaRPr lang="en-US" sz="110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942" y="2771040"/>
              <a:ext cx="4268005" cy="2935887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81"/>
            <a:ext cx="8229600" cy="802836"/>
          </a:xfrm>
        </p:spPr>
        <p:txBody>
          <a:bodyPr>
            <a:normAutofit/>
          </a:bodyPr>
          <a:lstStyle/>
          <a:p>
            <a:r>
              <a:rPr lang="en-US" smtClean="0"/>
              <a:t>BTW, What Kinds of Custom H/W?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9" y="1212976"/>
            <a:ext cx="7865902" cy="5319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What Kinds of Custom H/W, cont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7" y="1417638"/>
            <a:ext cx="6928166" cy="5225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561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53" y="223205"/>
            <a:ext cx="7785847" cy="825292"/>
          </a:xfrm>
        </p:spPr>
        <p:txBody>
          <a:bodyPr>
            <a:noAutofit/>
          </a:bodyPr>
          <a:lstStyle/>
          <a:p>
            <a:r>
              <a:rPr lang="en-US" sz="3600" smtClean="0"/>
              <a:t>So What Kinds of Network Oriented</a:t>
            </a:r>
            <a:br>
              <a:rPr lang="en-US" sz="3600" smtClean="0"/>
            </a:br>
            <a:r>
              <a:rPr lang="en-US" sz="3600" smtClean="0"/>
              <a:t>Use Cases Have We Been Working On?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2" y="1192694"/>
            <a:ext cx="8116957" cy="5517821"/>
          </a:xfrm>
        </p:spPr>
        <p:txBody>
          <a:bodyPr>
            <a:normAutofit fontScale="92500" lnSpcReduction="10000"/>
          </a:bodyPr>
          <a:lstStyle/>
          <a:p>
            <a:endParaRPr lang="en-US" sz="2000"/>
          </a:p>
          <a:p>
            <a:r>
              <a:rPr lang="en-US" sz="2200" smtClean="0"/>
              <a:t>Security/Anomaly Detection</a:t>
            </a:r>
          </a:p>
          <a:p>
            <a:endParaRPr lang="en-US" sz="2200"/>
          </a:p>
          <a:p>
            <a:r>
              <a:rPr lang="en-US" sz="2200" smtClean="0"/>
              <a:t>Site Reliability Engineering</a:t>
            </a:r>
          </a:p>
          <a:p>
            <a:endParaRPr lang="en-US" sz="2200" smtClean="0"/>
          </a:p>
          <a:p>
            <a:r>
              <a:rPr lang="en-US" sz="2200" smtClean="0"/>
              <a:t>NFV orchestration and optimization</a:t>
            </a:r>
          </a:p>
          <a:p>
            <a:endParaRPr lang="en-US" sz="2200" smtClean="0"/>
          </a:p>
          <a:p>
            <a:r>
              <a:rPr lang="en-US" sz="2200" smtClean="0"/>
              <a:t>New automation tools for DevOps</a:t>
            </a:r>
          </a:p>
          <a:p>
            <a:endParaRPr lang="en-US" sz="2200"/>
          </a:p>
          <a:p>
            <a:r>
              <a:rPr lang="en-US" sz="2200" smtClean="0"/>
              <a:t>Predicting and remediating problems mobile networks</a:t>
            </a:r>
          </a:p>
          <a:p>
            <a:endParaRPr lang="en-US" sz="2200" smtClean="0"/>
          </a:p>
          <a:p>
            <a:r>
              <a:rPr lang="en-US" sz="2200" smtClean="0"/>
              <a:t>Network control plane optimization</a:t>
            </a:r>
          </a:p>
          <a:p>
            <a:endParaRPr lang="en-US" sz="2200"/>
          </a:p>
          <a:p>
            <a:r>
              <a:rPr lang="en-US" sz="2200" smtClean="0"/>
              <a:t>Network Gamification</a:t>
            </a:r>
          </a:p>
          <a:p>
            <a:endParaRPr lang="en-US" sz="2200" smtClean="0"/>
          </a:p>
          <a:p>
            <a:r>
              <a:rPr lang="en-US" sz="2200" smtClean="0"/>
              <a:t>...</a:t>
            </a:r>
            <a:endParaRPr lang="en-US" sz="2200"/>
          </a:p>
          <a:p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4989567" y="2207442"/>
            <a:ext cx="404841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smtClean="0"/>
              <a:t>Importantly, we can use deep</a:t>
            </a:r>
          </a:p>
          <a:p>
            <a:r>
              <a:rPr lang="en-US" sz="2400"/>
              <a:t>n</a:t>
            </a:r>
            <a:r>
              <a:rPr lang="en-US" sz="2400" smtClean="0"/>
              <a:t>eural networks to capture </a:t>
            </a:r>
          </a:p>
          <a:p>
            <a:r>
              <a:rPr lang="en-US" sz="2400" smtClean="0"/>
              <a:t>intuition from experts in these </a:t>
            </a:r>
          </a:p>
          <a:p>
            <a:r>
              <a:rPr lang="en-US" sz="2400" smtClean="0"/>
              <a:t>problem domains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78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31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3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61379"/>
          </a:xfrm>
        </p:spPr>
        <p:txBody>
          <a:bodyPr>
            <a:normAutofit fontScale="90000"/>
          </a:bodyPr>
          <a:lstStyle/>
          <a:p>
            <a:r>
              <a:rPr lang="en-US" smtClean="0"/>
              <a:t>Kinds of Applications We Are Doing?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32</a:t>
            </a:fld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4993423" y="1838861"/>
            <a:ext cx="3466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Hidden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discovery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" y="1838861"/>
            <a:ext cx="4603488" cy="3503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389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8631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Example: Can We Learn Optimal</a:t>
            </a:r>
            <a:r>
              <a:rPr lang="es-ES"/>
              <a:t> </a:t>
            </a:r>
            <a:r>
              <a:rPr lang="es-ES" smtClean="0"/>
              <a:t>Paths In An Overlay Network?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0551" y="4375143"/>
            <a:ext cx="8242899" cy="2346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Which egress/ingress links should overlay routers use?  E.g. </a:t>
            </a:r>
            <a:r>
              <a:rPr lang="en-US" sz="1800" b="1" dirty="0">
                <a:solidFill>
                  <a:srgbClr val="C00000"/>
                </a:solidFill>
              </a:rPr>
              <a:t>A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00B050"/>
                </a:solidFill>
              </a:rPr>
              <a:t>B </a:t>
            </a:r>
            <a:r>
              <a:rPr lang="en-US" sz="1800" b="1" dirty="0"/>
              <a:t>and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C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0000"/>
                </a:solidFill>
              </a:rPr>
              <a:t>or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D</a:t>
            </a:r>
            <a:r>
              <a:rPr lang="en-US" sz="1800" dirty="0"/>
              <a:t>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Underlay is assumed that has an arbitrary constant routing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Underlay is assumed as hidden and </a:t>
            </a:r>
            <a:r>
              <a:rPr lang="en-US" sz="1600" dirty="0" smtClean="0">
                <a:solidFill>
                  <a:srgbClr val="FF0000"/>
                </a:solidFill>
              </a:rPr>
              <a:t>not under </a:t>
            </a:r>
            <a:r>
              <a:rPr lang="en-US" sz="1600" smtClean="0">
                <a:solidFill>
                  <a:srgbClr val="FF0000"/>
                </a:solidFill>
              </a:rPr>
              <a:t>our control</a:t>
            </a:r>
            <a:endParaRPr lang="en-US" sz="1600" dirty="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Overlay protocol is assumed to be able to choose egress and ingress links, we refer to this as routing policy</a:t>
            </a:r>
          </a:p>
          <a:p>
            <a:pPr lvl="1"/>
            <a:r>
              <a:rPr lang="en-US" sz="1800" b="1" dirty="0"/>
              <a:t>Goal: Achieve overall minimum </a:t>
            </a:r>
            <a:r>
              <a:rPr lang="en-US" sz="1800" b="1" dirty="0" smtClean="0"/>
              <a:t>latency between overlay nodes</a:t>
            </a:r>
            <a:endParaRPr lang="en-US" sz="18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6183936" y="2682610"/>
            <a:ext cx="19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Unknown undelay </a:t>
            </a:r>
          </a:p>
          <a:p>
            <a:r>
              <a:rPr lang="en-US"/>
              <a:t>network</a:t>
            </a:r>
          </a:p>
        </p:txBody>
      </p:sp>
      <p:grpSp>
        <p:nvGrpSpPr>
          <p:cNvPr id="78" name="Agrupar 77"/>
          <p:cNvGrpSpPr/>
          <p:nvPr/>
        </p:nvGrpSpPr>
        <p:grpSpPr>
          <a:xfrm>
            <a:off x="1614362" y="1954519"/>
            <a:ext cx="3600488" cy="2370767"/>
            <a:chOff x="1551315" y="1610717"/>
            <a:chExt cx="4111618" cy="2681463"/>
          </a:xfrm>
        </p:grpSpPr>
        <p:grpSp>
          <p:nvGrpSpPr>
            <p:cNvPr id="41" name="Grupo 37"/>
            <p:cNvGrpSpPr/>
            <p:nvPr/>
          </p:nvGrpSpPr>
          <p:grpSpPr>
            <a:xfrm>
              <a:off x="1551315" y="1610717"/>
              <a:ext cx="4111618" cy="2681463"/>
              <a:chOff x="2767118" y="2564314"/>
              <a:chExt cx="3247300" cy="2269076"/>
            </a:xfrm>
          </p:grpSpPr>
          <p:grpSp>
            <p:nvGrpSpPr>
              <p:cNvPr id="42" name="Agrupar 57"/>
              <p:cNvGrpSpPr/>
              <p:nvPr/>
            </p:nvGrpSpPr>
            <p:grpSpPr>
              <a:xfrm>
                <a:off x="2767118" y="2564314"/>
                <a:ext cx="3247300" cy="2269076"/>
                <a:chOff x="1628683" y="2005596"/>
                <a:chExt cx="5493932" cy="4025505"/>
              </a:xfrm>
            </p:grpSpPr>
            <p:sp>
              <p:nvSpPr>
                <p:cNvPr id="45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200"/>
                </a:p>
              </p:txBody>
            </p:sp>
            <p:pic>
              <p:nvPicPr>
                <p:cNvPr id="4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Imagen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49" name="Imagen 4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0" name="Imagen 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2" name="Imagen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7" name="Conector recto 56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cto 57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cto 58"/>
                <p:cNvCxnSpPr>
                  <a:endCxn id="53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/>
                <p:cNvCxnSpPr>
                  <a:stCxn id="47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cto 60"/>
                <p:cNvCxnSpPr>
                  <a:stCxn id="55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cto 61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62"/>
                <p:cNvCxnSpPr>
                  <a:stCxn id="56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cto 63"/>
                <p:cNvCxnSpPr>
                  <a:stCxn id="56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64"/>
                <p:cNvCxnSpPr>
                  <a:endCxn id="46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cto 65"/>
                <p:cNvCxnSpPr>
                  <a:endCxn id="54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recto 66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67"/>
                <p:cNvCxnSpPr>
                  <a:stCxn id="51" idx="0"/>
                  <a:endCxn id="55" idx="3"/>
                </p:cNvCxnSpPr>
                <p:nvPr/>
              </p:nvCxnSpPr>
              <p:spPr>
                <a:xfrm flipH="1" flipV="1">
                  <a:off x="5624621" y="3328754"/>
                  <a:ext cx="716002" cy="1326865"/>
                </a:xfrm>
                <a:prstGeom prst="line">
                  <a:avLst/>
                </a:prstGeom>
                <a:ln w="38100" cmpd="sng">
                  <a:solidFill>
                    <a:schemeClr val="accent6"/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  <a:ln w="38100" cmpd="sng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recto 69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ector recto 71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72"/>
                <p:cNvCxnSpPr>
                  <a:endCxn id="46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CuadroTexto 42"/>
              <p:cNvSpPr txBox="1"/>
              <p:nvPr/>
            </p:nvSpPr>
            <p:spPr>
              <a:xfrm>
                <a:off x="3447684" y="2887060"/>
                <a:ext cx="273537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C00000"/>
                    </a:solidFill>
                  </a:rPr>
                  <a:t>A</a:t>
                </a:r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3804577" y="2611205"/>
                <a:ext cx="267754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B050"/>
                    </a:solidFill>
                  </a:rPr>
                  <a:t>B</a:t>
                </a:r>
              </a:p>
            </p:txBody>
          </p:sp>
        </p:grpSp>
        <p:sp>
          <p:nvSpPr>
            <p:cNvPr id="76" name="CuadroTexto 75"/>
            <p:cNvSpPr txBox="1"/>
            <p:nvPr/>
          </p:nvSpPr>
          <p:spPr>
            <a:xfrm>
              <a:off x="4579327" y="3030268"/>
              <a:ext cx="335360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875431" y="2731373"/>
              <a:ext cx="359158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ED7D31"/>
                  </a:solidFill>
                </a:rPr>
                <a:t>D</a:t>
              </a:r>
            </a:p>
          </p:txBody>
        </p:sp>
      </p:grpSp>
      <p:sp>
        <p:nvSpPr>
          <p:cNvPr id="40" name="Flecha izquierda 39"/>
          <p:cNvSpPr/>
          <p:nvPr/>
        </p:nvSpPr>
        <p:spPr>
          <a:xfrm>
            <a:off x="4980591" y="2847561"/>
            <a:ext cx="1122257" cy="386004"/>
          </a:xfrm>
          <a:prstGeom prst="leftArrow">
            <a:avLst>
              <a:gd name="adj1" fmla="val 23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recto 74"/>
          <p:cNvCxnSpPr>
            <a:endCxn id="56" idx="2"/>
          </p:cNvCxnSpPr>
          <p:nvPr/>
        </p:nvCxnSpPr>
        <p:spPr>
          <a:xfrm flipV="1">
            <a:off x="3858109" y="3534049"/>
            <a:ext cx="36685" cy="3841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Optimizing Paths, cont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93376" y="1752413"/>
            <a:ext cx="4461724" cy="5014001"/>
          </a:xfrm>
        </p:spPr>
        <p:txBody>
          <a:bodyPr>
            <a:normAutofit fontScale="92500" lnSpcReduction="10000"/>
          </a:bodyPr>
          <a:lstStyle/>
          <a:p>
            <a:r>
              <a:rPr lang="es-ES" sz="2000" smtClean="0"/>
              <a:t>What </a:t>
            </a:r>
            <a:r>
              <a:rPr lang="es-ES" sz="2000" err="1" smtClean="0"/>
              <a:t>we</a:t>
            </a:r>
            <a:r>
              <a:rPr lang="es-ES" sz="2000" smtClean="0"/>
              <a:t> </a:t>
            </a:r>
            <a:r>
              <a:rPr lang="es-ES_tradnl" sz="2000" err="1" smtClean="0"/>
              <a:t>want</a:t>
            </a:r>
            <a:r>
              <a:rPr lang="es-ES" sz="2000" smtClean="0"/>
              <a:t> to </a:t>
            </a:r>
            <a:r>
              <a:rPr lang="es-ES" sz="2000" err="1" smtClean="0"/>
              <a:t>predict</a:t>
            </a:r>
            <a:endParaRPr lang="es-ES" sz="2000" smtClean="0"/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</a:t>
            </a:r>
            <a:r>
              <a:rPr lang="es-ES" sz="1600" err="1" smtClean="0"/>
              <a:t>given</a:t>
            </a:r>
            <a:r>
              <a:rPr lang="es-ES" sz="1600" smtClean="0"/>
              <a:t> </a:t>
            </a:r>
            <a:r>
              <a:rPr lang="es-ES" sz="1600" err="1" smtClean="0"/>
              <a:t>traffic</a:t>
            </a:r>
            <a:r>
              <a:rPr lang="es-ES" sz="1600" smtClean="0"/>
              <a:t> </a:t>
            </a:r>
            <a:r>
              <a:rPr lang="es-ES" sz="1600" err="1" smtClean="0"/>
              <a:t>matrix</a:t>
            </a:r>
            <a:r>
              <a:rPr lang="es-ES" sz="1600" smtClean="0"/>
              <a:t>,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err="1" smtClean="0"/>
              <a:t>the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/</a:t>
            </a:r>
            <a:r>
              <a:rPr lang="es-ES" sz="1600" err="1" smtClean="0"/>
              <a:t>egress</a:t>
            </a:r>
            <a:r>
              <a:rPr lang="es-ES" sz="1600" smtClean="0"/>
              <a:t> link </a:t>
            </a:r>
            <a:r>
              <a:rPr lang="es-ES" sz="1600" err="1" smtClean="0"/>
              <a:t>configuration</a:t>
            </a:r>
            <a:r>
              <a:rPr lang="es-ES" sz="1600" smtClean="0"/>
              <a:t> </a:t>
            </a:r>
            <a:r>
              <a:rPr lang="es-ES" sz="1600" err="1" smtClean="0"/>
              <a:t>that</a:t>
            </a:r>
            <a:r>
              <a:rPr lang="es-ES" sz="1600" smtClean="0"/>
              <a:t> </a:t>
            </a:r>
            <a:r>
              <a:rPr lang="es-ES" sz="1600" err="1" smtClean="0">
                <a:solidFill>
                  <a:srgbClr val="FF0000"/>
                </a:solidFill>
              </a:rPr>
              <a:t>minimizes</a:t>
            </a:r>
            <a:r>
              <a:rPr lang="es-ES" sz="1600" smtClean="0">
                <a:solidFill>
                  <a:srgbClr val="FF0000"/>
                </a:solidFill>
              </a:rPr>
              <a:t> </a:t>
            </a:r>
            <a:r>
              <a:rPr lang="es-ES" sz="1600" err="1" smtClean="0"/>
              <a:t>delay</a:t>
            </a:r>
            <a:r>
              <a:rPr lang="es-ES" sz="1600" smtClean="0"/>
              <a:t> </a:t>
            </a:r>
            <a:r>
              <a:rPr lang="es-ES" sz="1600" err="1" smtClean="0"/>
              <a:t>between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 and </a:t>
            </a:r>
            <a:r>
              <a:rPr lang="es-ES" sz="1600" err="1" smtClean="0"/>
              <a:t>egress</a:t>
            </a:r>
            <a:endParaRPr lang="es-ES" sz="1600" smtClean="0"/>
          </a:p>
          <a:p>
            <a:pPr lvl="1"/>
            <a:endParaRPr lang="es-ES" sz="2000" smtClean="0"/>
          </a:p>
          <a:p>
            <a:r>
              <a:rPr lang="es-ES" sz="2000" smtClean="0"/>
              <a:t>Training Set</a:t>
            </a:r>
          </a:p>
          <a:p>
            <a:pPr lvl="1"/>
            <a:r>
              <a:rPr lang="es-ES" sz="1600" smtClean="0"/>
              <a:t>{(x</a:t>
            </a:r>
            <a:r>
              <a:rPr lang="es-ES" sz="1600" baseline="30000" smtClean="0"/>
              <a:t>(i)</a:t>
            </a:r>
            <a:r>
              <a:rPr lang="es-ES" sz="1600" smtClean="0"/>
              <a:t>,y</a:t>
            </a:r>
            <a:r>
              <a:rPr lang="es-ES" sz="1600" baseline="30000" smtClean="0"/>
              <a:t>(i)</a:t>
            </a:r>
            <a:r>
              <a:rPr lang="es-ES" sz="1600" smtClean="0"/>
              <a:t>)}, i = 1,</a:t>
            </a:r>
            <a:r>
              <a:rPr lang="mr-IN" sz="1600" smtClean="0"/>
              <a:t>…</a:t>
            </a:r>
            <a:r>
              <a:rPr lang="en-US" sz="1600" smtClean="0"/>
              <a:t>,N</a:t>
            </a:r>
            <a:endParaRPr lang="es-ES" sz="1600" smtClean="0"/>
          </a:p>
          <a:p>
            <a:pPr lvl="1"/>
            <a:r>
              <a:rPr lang="es-ES" sz="1600" smtClean="0"/>
              <a:t>x</a:t>
            </a:r>
            <a:r>
              <a:rPr lang="es-ES" sz="1600" baseline="30000" smtClean="0"/>
              <a:t>(i)</a:t>
            </a:r>
            <a:r>
              <a:rPr lang="es-ES" sz="1600" smtClean="0"/>
              <a:t> = (</a:t>
            </a:r>
            <a:r>
              <a:rPr lang="es-ES" sz="1600" err="1" smtClean="0"/>
              <a:t>src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dst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bandwitdth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err="1" smtClean="0"/>
              <a:t>delay</a:t>
            </a:r>
            <a:r>
              <a:rPr lang="es-ES" sz="1600" baseline="30000" smtClean="0"/>
              <a:t>(i)</a:t>
            </a:r>
            <a:endParaRPr lang="es-ES" sz="1600" smtClean="0"/>
          </a:p>
          <a:p>
            <a:pPr lvl="1"/>
            <a:r>
              <a:rPr lang="es-ES" sz="1600" err="1" smtClean="0"/>
              <a:t>Loss</a:t>
            </a:r>
            <a:r>
              <a:rPr lang="es-ES" sz="1600" smtClean="0"/>
              <a:t> </a:t>
            </a:r>
            <a:r>
              <a:rPr lang="es-ES" sz="1600" err="1" smtClean="0"/>
              <a:t>function</a:t>
            </a:r>
            <a:r>
              <a:rPr lang="es-ES" sz="1600" smtClean="0"/>
              <a:t>:  sum of </a:t>
            </a:r>
            <a:r>
              <a:rPr lang="es-ES" sz="1600" err="1" smtClean="0"/>
              <a:t>delays</a:t>
            </a:r>
            <a:r>
              <a:rPr lang="es-ES" sz="1600" smtClean="0"/>
              <a:t> (</a:t>
            </a:r>
            <a:r>
              <a:rPr lang="es-ES" sz="1600" err="1" smtClean="0"/>
              <a:t>minimize</a:t>
            </a:r>
            <a:r>
              <a:rPr lang="es-ES" sz="1600" smtClean="0"/>
              <a:t> </a:t>
            </a:r>
            <a:r>
              <a:rPr lang="es-ES" sz="1600" err="1" smtClean="0"/>
              <a:t>this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Learn</a:t>
            </a:r>
            <a:r>
              <a:rPr lang="es-ES" sz="1600" smtClean="0"/>
              <a:t>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>
                <a:solidFill>
                  <a:srgbClr val="FF0000"/>
                </a:solidFill>
              </a:rPr>
              <a:t>: </a:t>
            </a:r>
            <a:r>
              <a:rPr lang="es-ES" sz="1600" smtClean="0"/>
              <a:t>X </a:t>
            </a:r>
            <a:r>
              <a:rPr lang="es-ES" sz="1600" smtClean="0">
                <a:sym typeface="Wingdings"/>
              </a:rPr>
              <a:t> Y 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/>
              <a:t>(x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new </a:t>
            </a:r>
            <a:r>
              <a:rPr lang="es-ES" sz="1600" b="1" smtClean="0"/>
              <a:t>x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b="1" smtClean="0"/>
              <a:t>y</a:t>
            </a:r>
          </a:p>
          <a:p>
            <a:pPr lvl="1"/>
            <a:endParaRPr lang="es-ES" sz="1600" smtClean="0"/>
          </a:p>
          <a:p>
            <a:r>
              <a:rPr lang="es-ES" sz="2000" err="1" smtClean="0"/>
              <a:t>Models</a:t>
            </a:r>
            <a:endParaRPr lang="es-ES" sz="2000" smtClean="0"/>
          </a:p>
          <a:p>
            <a:pPr lvl="1"/>
            <a:r>
              <a:rPr lang="es-ES" sz="1600" smtClean="0"/>
              <a:t>Neural Network</a:t>
            </a:r>
          </a:p>
          <a:p>
            <a:pPr lvl="1"/>
            <a:r>
              <a:rPr lang="es-ES" sz="1600" smtClean="0"/>
              <a:t>SVM</a:t>
            </a:r>
          </a:p>
          <a:p>
            <a:pPr lvl="1"/>
            <a:r>
              <a:rPr lang="es-ES" sz="1600" err="1" smtClean="0"/>
              <a:t>Polynomial</a:t>
            </a:r>
            <a:r>
              <a:rPr lang="es-ES" sz="1600" smtClean="0"/>
              <a:t> </a:t>
            </a:r>
            <a:r>
              <a:rPr lang="es-ES" sz="1600" err="1" smtClean="0"/>
              <a:t>Regession</a:t>
            </a:r>
            <a:endParaRPr lang="es-ES" sz="160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34</a:t>
            </a:fld>
            <a:endParaRPr lang="es-ES"/>
          </a:p>
        </p:txBody>
      </p:sp>
      <p:grpSp>
        <p:nvGrpSpPr>
          <p:cNvPr id="47" name="Group 46"/>
          <p:cNvGrpSpPr/>
          <p:nvPr/>
        </p:nvGrpSpPr>
        <p:grpSpPr>
          <a:xfrm>
            <a:off x="397681" y="2241648"/>
            <a:ext cx="4119612" cy="4035531"/>
            <a:chOff x="397681" y="1965220"/>
            <a:chExt cx="4119612" cy="4035531"/>
          </a:xfrm>
        </p:grpSpPr>
        <p:grpSp>
          <p:nvGrpSpPr>
            <p:cNvPr id="5" name="Grupo 33"/>
            <p:cNvGrpSpPr/>
            <p:nvPr/>
          </p:nvGrpSpPr>
          <p:grpSpPr>
            <a:xfrm>
              <a:off x="397681" y="1975666"/>
              <a:ext cx="3624519" cy="4025085"/>
              <a:chOff x="1857022" y="1408752"/>
              <a:chExt cx="4842229" cy="4770516"/>
            </a:xfrm>
          </p:grpSpPr>
          <p:grpSp>
            <p:nvGrpSpPr>
              <p:cNvPr id="6" name="Agrupar 57"/>
              <p:cNvGrpSpPr/>
              <p:nvPr/>
            </p:nvGrpSpPr>
            <p:grpSpPr>
              <a:xfrm>
                <a:off x="2369517" y="3153834"/>
                <a:ext cx="4329734" cy="3025434"/>
                <a:chOff x="1628683" y="2005596"/>
                <a:chExt cx="5493932" cy="4025505"/>
              </a:xfrm>
            </p:grpSpPr>
            <p:sp>
              <p:nvSpPr>
                <p:cNvPr id="8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0" name="Conector recto 19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recto 20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/>
                <p:cNvCxnSpPr>
                  <a:endCxn id="16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/>
                <p:cNvCxnSpPr>
                  <a:stCxn id="10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23"/>
                <p:cNvCxnSpPr>
                  <a:stCxn id="18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/>
                <p:cNvCxnSpPr>
                  <a:stCxn id="19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/>
                <p:cNvCxnSpPr>
                  <a:stCxn id="19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27"/>
                <p:cNvCxnSpPr>
                  <a:endCxn id="9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/>
                <p:cNvCxnSpPr>
                  <a:endCxn id="17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/>
                <p:nvPr/>
              </p:nvCxnSpPr>
              <p:spPr>
                <a:xfrm flipV="1">
                  <a:off x="4730750" y="4660902"/>
                  <a:ext cx="279400" cy="6625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5291667" y="3111500"/>
                  <a:ext cx="920750" cy="12382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>
                  <a:endCxn id="9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Proceso alternativo 6"/>
              <p:cNvSpPr/>
              <p:nvPr/>
            </p:nvSpPr>
            <p:spPr>
              <a:xfrm>
                <a:off x="1857022" y="1408752"/>
                <a:ext cx="2782079" cy="1074850"/>
              </a:xfrm>
              <a:prstGeom prst="flowChartAlternateProcess">
                <a:avLst/>
              </a:prstGeom>
              <a:solidFill>
                <a:srgbClr val="23343A"/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vert="horz" lIns="91440" tIns="91440" rIns="91440" bIns="91440" rtlCol="0" anchor="ctr"/>
              <a:lstStyle/>
              <a:p>
                <a:pPr algn="ctr" defTabSz="914400">
                  <a:lnSpc>
                    <a:spcPts val="1720"/>
                  </a:lnSpc>
                  <a:buClr>
                    <a:srgbClr val="FFFFFF"/>
                  </a:buClr>
                </a:pPr>
                <a:r>
                  <a:rPr lang="es-ES" sz="2000" b="1" kern="0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SDN </a:t>
                </a:r>
                <a:r>
                  <a:rPr lang="es-ES" sz="2000" b="1" kern="0" err="1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Controller</a:t>
                </a:r>
                <a:endParaRPr lang="es-ES" sz="2000" b="1" kern="0">
                  <a:solidFill>
                    <a:schemeClr val="bg1"/>
                  </a:solidFill>
                  <a:latin typeface="Calibri"/>
                  <a:cs typeface="Arial Unicode MS" pitchFamily="34" charset="-128"/>
                </a:endParaRPr>
              </a:p>
            </p:txBody>
          </p:sp>
        </p:grp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74" y="1965220"/>
              <a:ext cx="797839" cy="1047323"/>
            </a:xfrm>
            <a:prstGeom prst="rect">
              <a:avLst/>
            </a:prstGeom>
          </p:spPr>
        </p:pic>
        <p:sp>
          <p:nvSpPr>
            <p:cNvPr id="38" name="Forma libre 37"/>
            <p:cNvSpPr/>
            <p:nvPr/>
          </p:nvSpPr>
          <p:spPr>
            <a:xfrm>
              <a:off x="793190" y="3590138"/>
              <a:ext cx="3273675" cy="1910613"/>
            </a:xfrm>
            <a:custGeom>
              <a:avLst/>
              <a:gdLst>
                <a:gd name="connsiteX0" fmla="*/ 0 w 4116716"/>
                <a:gd name="connsiteY0" fmla="*/ 0 h 2131491"/>
                <a:gd name="connsiteX1" fmla="*/ 832102 w 4116716"/>
                <a:gd name="connsiteY1" fmla="*/ 116794 h 2131491"/>
                <a:gd name="connsiteX2" fmla="*/ 1284649 w 4116716"/>
                <a:gd name="connsiteY2" fmla="*/ 700764 h 2131491"/>
                <a:gd name="connsiteX3" fmla="*/ 1956170 w 4116716"/>
                <a:gd name="connsiteY3" fmla="*/ 1124142 h 2131491"/>
                <a:gd name="connsiteX4" fmla="*/ 2525503 w 4116716"/>
                <a:gd name="connsiteY4" fmla="*/ 1635116 h 2131491"/>
                <a:gd name="connsiteX5" fmla="*/ 4116716 w 4116716"/>
                <a:gd name="connsiteY5" fmla="*/ 2131491 h 213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6716" h="2131491">
                  <a:moveTo>
                    <a:pt x="0" y="0"/>
                  </a:moveTo>
                  <a:cubicBezTo>
                    <a:pt x="308997" y="0"/>
                    <a:pt x="617994" y="0"/>
                    <a:pt x="832102" y="116794"/>
                  </a:cubicBezTo>
                  <a:cubicBezTo>
                    <a:pt x="1046210" y="233588"/>
                    <a:pt x="1097304" y="532873"/>
                    <a:pt x="1284649" y="700764"/>
                  </a:cubicBezTo>
                  <a:cubicBezTo>
                    <a:pt x="1471994" y="868655"/>
                    <a:pt x="1749361" y="968417"/>
                    <a:pt x="1956170" y="1124142"/>
                  </a:cubicBezTo>
                  <a:cubicBezTo>
                    <a:pt x="2162979" y="1279867"/>
                    <a:pt x="2165412" y="1467225"/>
                    <a:pt x="2525503" y="1635116"/>
                  </a:cubicBezTo>
                  <a:cubicBezTo>
                    <a:pt x="2885594" y="1803007"/>
                    <a:pt x="3501155" y="1967249"/>
                    <a:pt x="4116716" y="2131491"/>
                  </a:cubicBezTo>
                </a:path>
              </a:pathLst>
            </a:custGeom>
            <a:noFill/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Forma libre 38"/>
            <p:cNvSpPr/>
            <p:nvPr/>
          </p:nvSpPr>
          <p:spPr>
            <a:xfrm>
              <a:off x="549405" y="3550879"/>
              <a:ext cx="3482632" cy="1661971"/>
            </a:xfrm>
            <a:custGeom>
              <a:avLst/>
              <a:gdLst>
                <a:gd name="connsiteX0" fmla="*/ 0 w 4379485"/>
                <a:gd name="connsiteY0" fmla="*/ 1854105 h 1854105"/>
                <a:gd name="connsiteX1" fmla="*/ 1386837 w 4379485"/>
                <a:gd name="connsiteY1" fmla="*/ 1605918 h 1854105"/>
                <a:gd name="connsiteX2" fmla="*/ 2145948 w 4379485"/>
                <a:gd name="connsiteY2" fmla="*/ 1138742 h 1854105"/>
                <a:gd name="connsiteX3" fmla="*/ 2817469 w 4379485"/>
                <a:gd name="connsiteY3" fmla="*/ 1635116 h 1854105"/>
                <a:gd name="connsiteX4" fmla="*/ 4379485 w 4379485"/>
                <a:gd name="connsiteY4" fmla="*/ 0 h 185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485" h="1854105">
                  <a:moveTo>
                    <a:pt x="0" y="1854105"/>
                  </a:moveTo>
                  <a:cubicBezTo>
                    <a:pt x="514589" y="1789625"/>
                    <a:pt x="1029179" y="1725145"/>
                    <a:pt x="1386837" y="1605918"/>
                  </a:cubicBezTo>
                  <a:cubicBezTo>
                    <a:pt x="1744495" y="1486691"/>
                    <a:pt x="1907509" y="1133876"/>
                    <a:pt x="2145948" y="1138742"/>
                  </a:cubicBezTo>
                  <a:cubicBezTo>
                    <a:pt x="2384387" y="1143608"/>
                    <a:pt x="2445213" y="1824906"/>
                    <a:pt x="2817469" y="1635116"/>
                  </a:cubicBezTo>
                  <a:cubicBezTo>
                    <a:pt x="3189725" y="1445326"/>
                    <a:pt x="4379485" y="0"/>
                    <a:pt x="4379485" y="0"/>
                  </a:cubicBezTo>
                </a:path>
              </a:pathLst>
            </a:cu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Flecha derecha 40"/>
            <p:cNvSpPr/>
            <p:nvPr/>
          </p:nvSpPr>
          <p:spPr>
            <a:xfrm rot="16200000">
              <a:off x="3271645" y="3165488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Flecha derecha 41"/>
            <p:cNvSpPr/>
            <p:nvPr/>
          </p:nvSpPr>
          <p:spPr>
            <a:xfrm rot="10800000">
              <a:off x="2478348" y="2290989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Flecha derecha 42"/>
            <p:cNvSpPr/>
            <p:nvPr/>
          </p:nvSpPr>
          <p:spPr>
            <a:xfrm rot="5400000">
              <a:off x="1118378" y="3083683"/>
              <a:ext cx="678563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3854845" y="3127236"/>
              <a:ext cx="662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/>
                <a:t>Train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2629229" y="2577021"/>
              <a:ext cx="792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Model</a:t>
              </a:r>
              <a:endParaRPr lang="es-ES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1628778" y="2999658"/>
              <a:ext cx="103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Optimize</a:t>
              </a:r>
              <a:endParaRPr lang="es-E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-16539" y="653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smtClean="0">
                <a:hlinkClick r:id="rId5"/>
              </a:rPr>
              <a:t>http://knowledgedefinednetworking.org/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127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Simulation</a:t>
            </a:r>
            <a:r>
              <a:rPr lang="es-ES" smtClean="0"/>
              <a:t>: MSE vs. Training Set </a:t>
            </a:r>
            <a:r>
              <a:rPr lang="es-ES" err="1"/>
              <a:t>S</a:t>
            </a:r>
            <a:r>
              <a:rPr lang="es-ES" err="1" smtClean="0"/>
              <a:t>ize</a:t>
            </a:r>
            <a:r>
              <a:rPr lang="es-ES"/>
              <a:t/>
            </a:r>
            <a:br>
              <a:rPr lang="es-ES"/>
            </a:br>
            <a:r>
              <a:rPr lang="es-ES" sz="3100" smtClean="0"/>
              <a:t>(</a:t>
            </a:r>
            <a:r>
              <a:rPr lang="es-ES" sz="3100" err="1" smtClean="0"/>
              <a:t>Scale</a:t>
            </a:r>
            <a:r>
              <a:rPr lang="es-ES" sz="3100" smtClean="0"/>
              <a:t>-free</a:t>
            </a:r>
            <a:r>
              <a:rPr lang="es-ES" sz="3100"/>
              <a:t>, </a:t>
            </a:r>
            <a:r>
              <a:rPr lang="es-ES" sz="3100" err="1" smtClean="0"/>
              <a:t>Poisson</a:t>
            </a:r>
            <a:r>
              <a:rPr lang="es-ES" sz="3100" smtClean="0"/>
              <a:t> </a:t>
            </a:r>
            <a:r>
              <a:rPr lang="es-ES" sz="3100" err="1"/>
              <a:t>traffic</a:t>
            </a:r>
            <a:r>
              <a:rPr lang="es-ES" sz="3100"/>
              <a:t>, 9 </a:t>
            </a:r>
            <a:r>
              <a:rPr lang="es-ES" sz="3100" smtClean="0"/>
              <a:t>Active </a:t>
            </a:r>
            <a:r>
              <a:rPr lang="es-ES" sz="3100" err="1"/>
              <a:t>stations</a:t>
            </a:r>
            <a:r>
              <a:rPr lang="es-ES" sz="3100"/>
              <a:t>)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1" y="1554163"/>
            <a:ext cx="7763958" cy="53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System</a:t>
            </a:r>
            <a:r>
              <a:rPr lang="es-ES" smtClean="0"/>
              <a:t> View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36</a:t>
            </a:fld>
            <a:endParaRPr lang="es-ES"/>
          </a:p>
        </p:txBody>
      </p:sp>
      <p:grpSp>
        <p:nvGrpSpPr>
          <p:cNvPr id="5" name="Agrupar 4"/>
          <p:cNvGrpSpPr/>
          <p:nvPr/>
        </p:nvGrpSpPr>
        <p:grpSpPr>
          <a:xfrm>
            <a:off x="800632" y="4400525"/>
            <a:ext cx="2549140" cy="1388087"/>
            <a:chOff x="1551315" y="1610717"/>
            <a:chExt cx="4111618" cy="2681463"/>
          </a:xfrm>
        </p:grpSpPr>
        <p:grpSp>
          <p:nvGrpSpPr>
            <p:cNvPr id="6" name="Grupo 37"/>
            <p:cNvGrpSpPr/>
            <p:nvPr/>
          </p:nvGrpSpPr>
          <p:grpSpPr>
            <a:xfrm>
              <a:off x="1551315" y="1610717"/>
              <a:ext cx="4111618" cy="2681463"/>
              <a:chOff x="2767118" y="2564314"/>
              <a:chExt cx="3247300" cy="2269076"/>
            </a:xfrm>
          </p:grpSpPr>
          <p:grpSp>
            <p:nvGrpSpPr>
              <p:cNvPr id="9" name="Agrupar 57"/>
              <p:cNvGrpSpPr/>
              <p:nvPr/>
            </p:nvGrpSpPr>
            <p:grpSpPr>
              <a:xfrm>
                <a:off x="2767118" y="2564314"/>
                <a:ext cx="3247300" cy="2269076"/>
                <a:chOff x="1628683" y="2005596"/>
                <a:chExt cx="5493932" cy="402550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200"/>
                </a:p>
              </p:txBody>
            </p:sp>
            <p:pic>
              <p:nvPicPr>
                <p:cNvPr id="1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6" name="Imagen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8" name="Imagen 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20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4" name="Conector recto 23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/>
                <p:cNvCxnSpPr>
                  <a:endCxn id="20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/>
                <p:cNvCxnSpPr>
                  <a:stCxn id="14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27"/>
                <p:cNvCxnSpPr>
                  <a:stCxn id="22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/>
                <p:cNvCxnSpPr>
                  <a:stCxn id="23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>
                  <a:stCxn id="23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>
                  <a:endCxn id="13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>
                  <a:endCxn id="21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>
                  <a:stCxn id="18" idx="0"/>
                  <a:endCxn id="22" idx="3"/>
                </p:cNvCxnSpPr>
                <p:nvPr/>
              </p:nvCxnSpPr>
              <p:spPr>
                <a:xfrm flipH="1" flipV="1">
                  <a:off x="5624621" y="3328754"/>
                  <a:ext cx="716002" cy="1326865"/>
                </a:xfrm>
                <a:prstGeom prst="line">
                  <a:avLst/>
                </a:prstGeom>
                <a:ln w="38100" cmpd="sng">
                  <a:solidFill>
                    <a:schemeClr val="accent6"/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  <a:ln w="38100" cmpd="sng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>
                  <a:endCxn id="13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CuadroTexto 9"/>
              <p:cNvSpPr txBox="1"/>
              <p:nvPr/>
            </p:nvSpPr>
            <p:spPr>
              <a:xfrm>
                <a:off x="3447684" y="2887060"/>
                <a:ext cx="386353" cy="55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C00000"/>
                    </a:solidFill>
                  </a:rPr>
                  <a:t>A</a:t>
                </a: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3804577" y="2611205"/>
                <a:ext cx="378185" cy="55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B050"/>
                    </a:solidFill>
                  </a:rPr>
                  <a:t>B</a:t>
                </a: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4579327" y="3030268"/>
              <a:ext cx="473673" cy="654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875431" y="2731373"/>
              <a:ext cx="507287" cy="654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ED7D31"/>
                  </a:solidFill>
                </a:rPr>
                <a:t>D</a:t>
              </a:r>
            </a:p>
          </p:txBody>
        </p:sp>
      </p:grpSp>
      <p:cxnSp>
        <p:nvCxnSpPr>
          <p:cNvPr id="40" name="Conector recto 39"/>
          <p:cNvCxnSpPr>
            <a:endCxn id="23" idx="2"/>
          </p:cNvCxnSpPr>
          <p:nvPr/>
        </p:nvCxnSpPr>
        <p:spPr>
          <a:xfrm flipH="1" flipV="1">
            <a:off x="2415175" y="5325343"/>
            <a:ext cx="182168" cy="5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Flecha arriba 40"/>
          <p:cNvSpPr/>
          <p:nvPr/>
        </p:nvSpPr>
        <p:spPr>
          <a:xfrm>
            <a:off x="1923358" y="3535414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redondeado 41"/>
          <p:cNvSpPr/>
          <p:nvPr/>
        </p:nvSpPr>
        <p:spPr>
          <a:xfrm>
            <a:off x="846646" y="1906428"/>
            <a:ext cx="2530734" cy="15553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Training Set: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Routing policy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Traffic Load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Performance metric: delay</a:t>
            </a:r>
          </a:p>
        </p:txBody>
      </p:sp>
      <p:sp>
        <p:nvSpPr>
          <p:cNvPr id="43" name="Flecha arriba 42"/>
          <p:cNvSpPr/>
          <p:nvPr/>
        </p:nvSpPr>
        <p:spPr>
          <a:xfrm rot="5400000">
            <a:off x="4221987" y="1891184"/>
            <a:ext cx="395715" cy="152251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52" y="1956016"/>
            <a:ext cx="1411187" cy="1852465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6763961" y="2477032"/>
            <a:ext cx="185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Machine Learning</a:t>
            </a:r>
          </a:p>
        </p:txBody>
      </p:sp>
      <p:sp>
        <p:nvSpPr>
          <p:cNvPr id="46" name="Flecha arriba 45"/>
          <p:cNvSpPr/>
          <p:nvPr/>
        </p:nvSpPr>
        <p:spPr>
          <a:xfrm rot="10800000">
            <a:off x="5807996" y="3573318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34" y="4560400"/>
            <a:ext cx="2430971" cy="1440350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7367292" y="4847430"/>
            <a:ext cx="157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Computational</a:t>
            </a:r>
          </a:p>
          <a:p>
            <a:r>
              <a:rPr lang="es-ES"/>
              <a:t>Model</a:t>
            </a:r>
          </a:p>
        </p:txBody>
      </p:sp>
      <p:sp>
        <p:nvSpPr>
          <p:cNvPr id="49" name="Flecha arriba 48"/>
          <p:cNvSpPr/>
          <p:nvPr/>
        </p:nvSpPr>
        <p:spPr>
          <a:xfrm rot="16200000">
            <a:off x="3917403" y="4820911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Llamada rectangular 49"/>
          <p:cNvSpPr/>
          <p:nvPr/>
        </p:nvSpPr>
        <p:spPr>
          <a:xfrm>
            <a:off x="3322165" y="3526212"/>
            <a:ext cx="2309869" cy="846705"/>
          </a:xfrm>
          <a:prstGeom prst="wedgeRectCallout">
            <a:avLst>
              <a:gd name="adj1" fmla="val -16726"/>
              <a:gd name="adj2" fmla="val 1248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s-ES" sz="1200"/>
              <a:t>Faster, more accurate than network modeling/simulation.</a:t>
            </a:r>
          </a:p>
          <a:p>
            <a:pPr marL="171450" indent="-171450">
              <a:buFont typeface="Arial"/>
              <a:buChar char="•"/>
            </a:pPr>
            <a:r>
              <a:rPr lang="es-ES" sz="1200"/>
              <a:t>Can be used for estimation, optimization and validation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073" y="654729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173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</a:t>
            </a:r>
            <a:r>
              <a:rPr lang="en-US" sz="2000" smtClean="0">
                <a:hlinkClick r:id="rId4"/>
              </a:rPr>
              <a:t>/ml </a:t>
            </a:r>
            <a:endParaRPr lang="en-US" sz="20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smtClean="0"/>
              <a:t>But There’s More: We Can Learn Control 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2000" b="1" i="1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2320847" y="2189018"/>
            <a:ext cx="2215735" cy="2650653"/>
            <a:chOff x="2320847" y="2189018"/>
            <a:chExt cx="2215735" cy="2650653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20847" y="4501117"/>
              <a:ext cx="2215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Hard coded control logic</a:t>
              </a:r>
              <a:endParaRPr lang="en-US" sz="16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err="1" smtClean="0">
                      <a:latin typeface="Dual 400" panose="02000603000000020004" pitchFamily="2" charset="0"/>
                    </a:rPr>
                    <a:t>DevOPs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err="1" smtClean="0">
                      <a:latin typeface="Dual 400" panose="02000603000000020004" pitchFamily="2" charset="0"/>
                    </a:rPr>
                    <a:t>Openstack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hlinkClick r:id="rId7"/>
                </a:rPr>
                <a:t>http://www.nature.com/nature/journal/v529/n7587/full/nature16961.html</a:t>
              </a:r>
              <a:endParaRPr lang="en-US" sz="140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5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BTW, Why Is </a:t>
            </a:r>
            <a:r>
              <a:rPr lang="en-US" i="1" smtClean="0"/>
              <a:t>Go</a:t>
            </a:r>
            <a:r>
              <a:rPr lang="en-US" smtClean="0"/>
              <a:t> So Hard?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83"/>
            <a:ext cx="8229600" cy="5375788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Game Tree Complexity = b</a:t>
            </a:r>
            <a:r>
              <a:rPr lang="en-US" baseline="30000" smtClean="0"/>
              <a:t>d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Brute Force Search Intractable</a:t>
            </a:r>
          </a:p>
          <a:p>
            <a:pPr lvl="1"/>
            <a:r>
              <a:rPr lang="en-US" smtClean="0"/>
              <a:t>Search space is huge (10^721)</a:t>
            </a:r>
          </a:p>
          <a:p>
            <a:pPr lvl="1"/>
            <a:r>
              <a:rPr lang="en-US" smtClean="0"/>
              <a:t>Difficult to evaluate who is winning</a:t>
            </a:r>
          </a:p>
          <a:p>
            <a:pPr lvl="1"/>
            <a:endParaRPr lang="en-US" smtClean="0"/>
          </a:p>
          <a:p>
            <a:r>
              <a:rPr lang="en-US" smtClean="0"/>
              <a:t>Can we characterize network state and action spaces?</a:t>
            </a:r>
          </a:p>
          <a:p>
            <a:pPr lvl="1"/>
            <a:r>
              <a:rPr lang="en-US" smtClean="0"/>
              <a:t>And why is this important?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67" y="1781752"/>
            <a:ext cx="5241867" cy="2380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7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97317"/>
            <a:ext cx="8971722" cy="697813"/>
          </a:xfrm>
        </p:spPr>
        <p:txBody>
          <a:bodyPr>
            <a:no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vs. Reinforcement Learning Architectures</a:t>
            </a:r>
            <a:endParaRPr lang="en-US" sz="360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702478"/>
              <a:ext cx="4019049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>
                  <a:latin typeface="Dual 400" panose="02000603000000020004" pitchFamily="2" charset="0"/>
                </a:rPr>
                <a:t>ML doesn’t have “agency</a:t>
              </a:r>
              <a:r>
                <a:rPr lang="en-US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664330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What’s On the Horizon?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3975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endParaRPr lang="en-US" sz="1200" dirty="0" smtClean="0"/>
          </a:p>
          <a:p>
            <a:r>
              <a:rPr lang="en-US" sz="2000" dirty="0" smtClean="0"/>
              <a:t>Lots of open source ML frameworks and examples</a:t>
            </a:r>
          </a:p>
          <a:p>
            <a:pPr lvl="1"/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Torch (</a:t>
            </a:r>
            <a:r>
              <a:rPr lang="en-US" sz="1600" dirty="0" smtClean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Scikit</a:t>
            </a:r>
            <a:r>
              <a:rPr lang="en-US" sz="1600" dirty="0" smtClean="0"/>
              <a:t>-learn (</a:t>
            </a:r>
            <a:r>
              <a:rPr lang="en-US" sz="1600" dirty="0" smtClean="0">
                <a:hlinkClick r:id="rId4"/>
              </a:rPr>
              <a:t>scikit-learn.org</a:t>
            </a:r>
            <a:r>
              <a:rPr lang="en-US" sz="1600" dirty="0" smtClean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200" dirty="0" smtClean="0"/>
          </a:p>
          <a:p>
            <a:r>
              <a:rPr lang="en-US" sz="2000" dirty="0" smtClean="0"/>
              <a:t>Still requires skill/experience to</a:t>
            </a:r>
          </a:p>
          <a:p>
            <a:pPr lvl="1"/>
            <a:r>
              <a:rPr lang="en-US" sz="1600" dirty="0" smtClean="0"/>
              <a:t>Build DNN architectures</a:t>
            </a:r>
          </a:p>
          <a:p>
            <a:pPr lvl="1"/>
            <a:r>
              <a:rPr lang="en-US" sz="1600" dirty="0" smtClean="0"/>
              <a:t>Find ”good” settings for 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 smtClean="0"/>
              <a:t>You will be seeing Machine Learning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  <a:p>
            <a:r>
              <a:rPr lang="en-US" sz="2000" dirty="0" smtClean="0"/>
              <a:t>All of that said, the time to get your feet wet is now!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26" y="2449856"/>
            <a:ext cx="4144524" cy="23126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Q&amp;A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188738" y="2902226"/>
            <a:ext cx="67665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Thank you</a:t>
            </a:r>
          </a:p>
          <a:p>
            <a:pPr algn="ctr"/>
            <a:r>
              <a:rPr lang="en-US" sz="2400" dirty="0" smtClean="0">
                <a:cs typeface="+mj-cs"/>
              </a:rPr>
              <a:t>(have more questions/comments</a:t>
            </a:r>
            <a:r>
              <a:rPr lang="en-US" sz="2400" smtClean="0">
                <a:cs typeface="+mj-cs"/>
              </a:rPr>
              <a:t>? </a:t>
            </a:r>
            <a:r>
              <a:rPr lang="mr-IN" sz="2400" smtClean="0">
                <a:cs typeface="+mj-cs"/>
                <a:hlinkClick r:id="rId3"/>
              </a:rPr>
              <a:t>dmm@1-4-5.net</a:t>
            </a:r>
            <a:r>
              <a:rPr lang="en-US" sz="2400" dirty="0" smtClean="0">
                <a:cs typeface="+mj-cs"/>
              </a:rPr>
              <a:t>)</a:t>
            </a: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Whatever Machine Learning Is</a:t>
            </a:r>
            <a:r>
              <a:rPr lang="is-IS" smtClean="0"/>
              <a:t>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1492" y="1137745"/>
            <a:ext cx="7264425" cy="5501723"/>
            <a:chOff x="309928" y="1248582"/>
            <a:chExt cx="7264425" cy="55017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655" y="1894284"/>
              <a:ext cx="5731698" cy="485602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731818" y="1648692"/>
              <a:ext cx="1745673" cy="1011381"/>
            </a:xfrm>
            <a:prstGeom prst="line">
              <a:avLst/>
            </a:prstGeom>
            <a:ln w="22225"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9928" y="1248582"/>
              <a:ext cx="2308581" cy="40011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You are here (again)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/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</a:t>
            </a:r>
            <a:r>
              <a:rPr lang="en-US" sz="2000" smtClean="0">
                <a:hlinkClick r:id="rId4"/>
              </a:rPr>
              <a:t>/ml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What Is Machine Learning?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 complexity in traditional </a:t>
            </a:r>
            <a:r>
              <a:rPr lang="en-US" sz="2400" i="1" dirty="0" smtClean="0"/>
              <a:t>computer programming </a:t>
            </a:r>
            <a:r>
              <a:rPr lang="en-US" sz="2400" i="1" dirty="0"/>
              <a:t>is in </a:t>
            </a:r>
            <a:r>
              <a:rPr lang="en-US" sz="2400" i="1" dirty="0" smtClean="0"/>
              <a:t>the </a:t>
            </a:r>
            <a:r>
              <a:rPr lang="en-US" sz="2400" i="1" dirty="0"/>
              <a:t>code (programs that people write). </a:t>
            </a:r>
            <a:r>
              <a:rPr lang="en-US" sz="2400" i="1" dirty="0" smtClean="0"/>
              <a:t>In machine learning</a:t>
            </a:r>
            <a:r>
              <a:rPr lang="en-US" sz="2400" i="1" dirty="0"/>
              <a:t>, </a:t>
            </a:r>
            <a:r>
              <a:rPr lang="en-US" sz="2400" i="1" dirty="0" smtClean="0"/>
              <a:t>learning algorithms are in </a:t>
            </a:r>
            <a:r>
              <a:rPr lang="en-US" sz="2400" i="1" dirty="0"/>
              <a:t>principle simple and the </a:t>
            </a:r>
            <a:r>
              <a:rPr lang="en-US" sz="2400" i="1" dirty="0" smtClean="0"/>
              <a:t>complexity (structure) is </a:t>
            </a:r>
            <a:r>
              <a:rPr lang="en-US" sz="2400" i="1" dirty="0"/>
              <a:t>in </a:t>
            </a:r>
            <a:r>
              <a:rPr lang="en-US" sz="2400" i="1" dirty="0" smtClean="0"/>
              <a:t>the data. Is there a way that we can automatically learn that structure? That is what is at the heart of machine learning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699" y="5022660"/>
            <a:ext cx="87743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Said another way, we want to discover the </a:t>
            </a:r>
            <a:r>
              <a:rPr lang="en-US" i="1" dirty="0" smtClean="0"/>
              <a:t>Data Generating Distribution</a:t>
            </a:r>
            <a:r>
              <a:rPr lang="en-US" dirty="0" smtClean="0"/>
              <a:t> that underlies the data that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1700" dirty="0" smtClean="0"/>
              <a:t>Moreover, we care about primarily about the generalization accuracy of our model</a:t>
            </a:r>
            <a:r>
              <a:rPr lang="en-US" sz="1700" dirty="0"/>
              <a:t> </a:t>
            </a:r>
            <a:r>
              <a:rPr lang="en-US" sz="1700" dirty="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Accuracy on examples we have not yet seen (BTW, how is this possible?)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777900" y="4514850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004832" y="514350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719332" y="2400305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033532" y="27432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033532" y="32575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719583" y="291465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221526" y="246936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719082" y="29718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291082" y="268605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090682" y="48577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090682" y="53721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776733" y="502920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278676" y="458391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348234" y="48006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2249" y="1899765"/>
            <a:ext cx="301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 dirty="0">
                <a:latin typeface="Dual 400" panose="02000603000000020004" pitchFamily="2" charset="0"/>
              </a:rPr>
              <a:t>Traditional Programming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2422" y="405765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 dirty="0">
                <a:latin typeface="Dual 400" panose="02000603000000020004" pitchFamily="2" charset="0"/>
              </a:rPr>
              <a:t>Machine </a:t>
            </a:r>
            <a:r>
              <a:rPr lang="en-US" sz="2000" b="1" dirty="0" smtClean="0">
                <a:latin typeface="Dual 400" panose="02000603000000020004" pitchFamily="2" charset="0"/>
              </a:rPr>
              <a:t>Learning</a:t>
            </a:r>
            <a:endParaRPr lang="en-US" sz="2000" b="1" dirty="0">
              <a:latin typeface="Dual 400" panose="02000603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4939" y="380826"/>
            <a:ext cx="6394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Same Thing Said In Cartoon </a:t>
            </a:r>
            <a:r>
              <a:rPr lang="en-US" sz="3600" dirty="0" smtClean="0"/>
              <a:t>Form</a:t>
            </a:r>
          </a:p>
          <a:p>
            <a:pPr algn="ctr"/>
            <a:r>
              <a:rPr lang="en-US" sz="2400" dirty="0" smtClean="0"/>
              <a:t>(Three main types of Machine Learning)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42512" y="5952355"/>
            <a:ext cx="58589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Supervised Learning: training set of the form {(x</a:t>
            </a:r>
            <a:r>
              <a:rPr lang="en-US" baseline="-25000" dirty="0" smtClean="0"/>
              <a:t>i</a:t>
            </a:r>
            <a:r>
              <a:rPr lang="en-US" dirty="0" smtClean="0"/>
              <a:t>,y</a:t>
            </a:r>
            <a:r>
              <a:rPr lang="en-US" baseline="-25000" dirty="0" smtClean="0"/>
              <a:t>i</a:t>
            </a:r>
            <a:r>
              <a:rPr lang="en-US" dirty="0" smtClean="0"/>
              <a:t>)}; y</a:t>
            </a:r>
            <a:r>
              <a:rPr lang="en-US" baseline="-25000" dirty="0" smtClean="0"/>
              <a:t>i</a:t>
            </a:r>
            <a:r>
              <a:rPr lang="en-US" dirty="0" smtClean="0"/>
              <a:t> = </a:t>
            </a:r>
            <a:r>
              <a:rPr lang="en-US" i="1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72697" y="5967029"/>
            <a:ext cx="503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Unsupervised Learning: training set of the form {x</a:t>
            </a:r>
            <a:r>
              <a:rPr lang="en-US" baseline="-25000" dirty="0" smtClean="0"/>
              <a:t>i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81191" y="5967029"/>
            <a:ext cx="6381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Reinforcement Learning: Learn from interaction with environment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1620" y="5101029"/>
            <a:ext cx="2544862" cy="461665"/>
            <a:chOff x="215368" y="3826821"/>
            <a:chExt cx="2544862" cy="461665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074430" y="4112571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 dirty="0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215368" y="3826821"/>
              <a:ext cx="178946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Environment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0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3093" grpId="0" animBg="1"/>
      <p:bldP spid="2" grpId="0" animBg="1"/>
      <p:bldP spid="24" grpId="0" animBg="1"/>
      <p:bldP spid="24" grpId="1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So When Would We Use Machine Learning? 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0764"/>
            <a:ext cx="8382000" cy="54864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When patterns exists in our data</a:t>
            </a:r>
          </a:p>
          <a:p>
            <a:pPr lvl="1"/>
            <a:r>
              <a:rPr lang="en-US" dirty="0" smtClean="0"/>
              <a:t>Even if we don’t know what they are</a:t>
            </a:r>
          </a:p>
          <a:p>
            <a:pPr lvl="2"/>
            <a:r>
              <a:rPr lang="en-US" dirty="0" smtClean="0"/>
              <a:t>Or perhaps especially when we don’t know what they are</a:t>
            </a:r>
          </a:p>
          <a:p>
            <a:pPr lvl="2"/>
            <a:r>
              <a:rPr lang="en-US" dirty="0" smtClean="0"/>
              <a:t>Or if the patterns are just noise</a:t>
            </a:r>
          </a:p>
          <a:p>
            <a:endParaRPr lang="en-US" dirty="0" smtClean="0"/>
          </a:p>
          <a:p>
            <a:r>
              <a:rPr lang="en-US" dirty="0" smtClean="0"/>
              <a:t>We can not pin down the functional relationships mathematically </a:t>
            </a:r>
          </a:p>
          <a:p>
            <a:pPr lvl="1"/>
            <a:r>
              <a:rPr lang="en-US" dirty="0" smtClean="0"/>
              <a:t>Else we would just code up the algorithm</a:t>
            </a:r>
          </a:p>
          <a:p>
            <a:pPr lvl="1"/>
            <a:r>
              <a:rPr lang="en-US" dirty="0" smtClean="0"/>
              <a:t>Neural networks as function approximators</a:t>
            </a:r>
          </a:p>
          <a:p>
            <a:pPr lvl="2"/>
            <a:r>
              <a:rPr lang="en-US" dirty="0" smtClean="0"/>
              <a:t>Need this for scale</a:t>
            </a:r>
          </a:p>
          <a:p>
            <a:endParaRPr lang="en-US" dirty="0" smtClean="0"/>
          </a:p>
          <a:p>
            <a:r>
              <a:rPr lang="en-US" dirty="0" smtClean="0"/>
              <a:t>When we have lots of (unlabeled) data</a:t>
            </a:r>
          </a:p>
          <a:p>
            <a:pPr lvl="1"/>
            <a:r>
              <a:rPr lang="en-US" dirty="0" smtClean="0"/>
              <a:t>Labeled training sets harder to come by</a:t>
            </a:r>
          </a:p>
          <a:p>
            <a:pPr lvl="1"/>
            <a:r>
              <a:rPr lang="en-US" dirty="0" smtClean="0"/>
              <a:t>Data is of high-dimension </a:t>
            </a:r>
          </a:p>
          <a:p>
            <a:pPr lvl="2"/>
            <a:r>
              <a:rPr lang="en-US" dirty="0" smtClean="0"/>
              <a:t>High dimension “features”</a:t>
            </a:r>
          </a:p>
          <a:p>
            <a:pPr lvl="2"/>
            <a:r>
              <a:rPr lang="en-US" dirty="0" smtClean="0"/>
              <a:t>For example, sensor data</a:t>
            </a:r>
          </a:p>
          <a:p>
            <a:pPr lvl="1"/>
            <a:r>
              <a:rPr lang="en-US" dirty="0" smtClean="0"/>
              <a:t>Want to “discover” lower-dimension representations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Aside: Machine Learning is heavily focused on implementability</a:t>
            </a:r>
          </a:p>
          <a:p>
            <a:pPr lvl="1"/>
            <a:r>
              <a:rPr lang="en-US" dirty="0" smtClean="0"/>
              <a:t>Frequently using well know numerical optimization techniques</a:t>
            </a:r>
          </a:p>
          <a:p>
            <a:pPr lvl="1"/>
            <a:r>
              <a:rPr lang="en-US" dirty="0" smtClean="0"/>
              <a:t>Lots of open source code available</a:t>
            </a:r>
          </a:p>
          <a:p>
            <a:pPr lvl="2"/>
            <a:r>
              <a:rPr lang="en-US" dirty="0" smtClean="0"/>
              <a:t>All kinds of open source frame works, e.g., </a:t>
            </a:r>
            <a:r>
              <a:rPr lang="en-US" dirty="0" smtClean="0">
                <a:hlinkClick r:id="rId2"/>
              </a:rPr>
              <a:t>https://www.tensorflow.org/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http://torch.ch/</a:t>
            </a:r>
            <a:r>
              <a:rPr lang="en-US" dirty="0" smtClean="0"/>
              <a:t> or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Well-worn libraries  </a:t>
            </a:r>
            <a:r>
              <a:rPr lang="en-US" dirty="0" smtClean="0">
                <a:hlinkClick r:id="rId4"/>
              </a:rPr>
              <a:t>http://scikit-learn.org/stable/</a:t>
            </a:r>
            <a:r>
              <a:rPr lang="en-US" dirty="0" smtClean="0"/>
              <a:t>  (many others)</a:t>
            </a:r>
          </a:p>
        </p:txBody>
      </p:sp>
    </p:spTree>
    <p:extLst>
      <p:ext uri="{BB962C8B-B14F-4D97-AF65-F5344CB8AC3E}">
        <p14:creationId xmlns:p14="http://schemas.microsoft.com/office/powerpoint/2010/main" val="8154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285750" indent="-285750">
          <a:buFont typeface="Arial" charset="0"/>
          <a:buChar char="•"/>
          <a:defRPr sz="15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6254</TotalTime>
  <Words>1911</Words>
  <Application>Microsoft Macintosh PowerPoint</Application>
  <PresentationFormat>On-screen Show (4:3)</PresentationFormat>
  <Paragraphs>444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Unicode MS</vt:lpstr>
      <vt:lpstr>Calibri</vt:lpstr>
      <vt:lpstr>Cambria Math</vt:lpstr>
      <vt:lpstr>Dual 400</vt:lpstr>
      <vt:lpstr>Mangal</vt:lpstr>
      <vt:lpstr>Wingdings</vt:lpstr>
      <vt:lpstr>Office Theme</vt:lpstr>
      <vt:lpstr> Applying Recent Advances in Machine Learning to Networking  </vt:lpstr>
      <vt:lpstr>Back In The Day</vt:lpstr>
      <vt:lpstr>PowerPoint Presentation</vt:lpstr>
      <vt:lpstr>PowerPoint Presentation</vt:lpstr>
      <vt:lpstr>Whatever Machine Learning Is…</vt:lpstr>
      <vt:lpstr>Agenda</vt:lpstr>
      <vt:lpstr>What Is Machine Learning?</vt:lpstr>
      <vt:lpstr>PowerPoint Presentation</vt:lpstr>
      <vt:lpstr>So When Would We Use Machine Learning? </vt:lpstr>
      <vt:lpstr>Examples of Machine Learning Problems </vt:lpstr>
      <vt:lpstr>BTW, Why Is Machine Learning Hard?</vt:lpstr>
      <vt:lpstr>Why Machine Learning Is Hard, Redux What is a “2”?</vt:lpstr>
      <vt:lpstr>BTW, How Hard Is It These Days To Write Code That Recognizes Handwritten Digits?</vt:lpstr>
      <vt:lpstr>One Way To Learn To Recognize MNIST: Use An Autoencoder Special Kind of Neural Network</vt:lpstr>
      <vt:lpstr>But First: What Does A Single Neuron Do?</vt:lpstr>
      <vt:lpstr>All Cool, But How Does The  Autoencoder Actually Work?</vt:lpstr>
      <vt:lpstr>How Hard To Code This Up In Tensorflow?</vt:lpstr>
      <vt:lpstr>Autoencoder Output</vt:lpstr>
      <vt:lpstr>What Is Really Going On Here? (Manifold Hypothesis)</vt:lpstr>
      <vt:lpstr>Many Beautiful Mysteries Remain</vt:lpstr>
      <vt:lpstr>Agenda</vt:lpstr>
      <vt:lpstr>Why All The ML Excitement?  ML Applications You Likely Interact With Everyday</vt:lpstr>
      <vt:lpstr>While ML For Networking Is Still In Its Infancy…</vt:lpstr>
      <vt:lpstr>5G Networks</vt:lpstr>
      <vt:lpstr>PowerPoint Presentation</vt:lpstr>
      <vt:lpstr>BTW, What Kinds of Custom H/W?</vt:lpstr>
      <vt:lpstr>What Kinds of Custom H/W, cont</vt:lpstr>
      <vt:lpstr>So What Kinds of Network Oriented Use Cases Have We Been Working On?</vt:lpstr>
      <vt:lpstr>Agenda</vt:lpstr>
      <vt:lpstr>Combining SDN and Machine Learning</vt:lpstr>
      <vt:lpstr>Knowledge-Defined Networking Basic Control Loop</vt:lpstr>
      <vt:lpstr>Kinds of Applications We Are Doing?</vt:lpstr>
      <vt:lpstr>Example: Can We Learn Optimal Paths In An Overlay Network?</vt:lpstr>
      <vt:lpstr>Optimizing Paths, cont</vt:lpstr>
      <vt:lpstr>Simulation: MSE vs. Training Set Size (Scale-free, Poisson traffic, 9 Active stations) </vt:lpstr>
      <vt:lpstr>System View</vt:lpstr>
      <vt:lpstr>Agenda</vt:lpstr>
      <vt:lpstr>But There’s More: We Can Learn Control  Reinforcement Learning Meets Monte Carlo Tree Search and Deep Learning</vt:lpstr>
      <vt:lpstr>BTW, Why Is Go So Hard?</vt:lpstr>
      <vt:lpstr>Static vs. Reinforcement Learning Architectures</vt:lpstr>
      <vt:lpstr>Agenda</vt:lpstr>
      <vt:lpstr>Summary</vt:lpstr>
      <vt:lpstr>Q&amp;A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2736</cp:revision>
  <cp:lastPrinted>2016-09-27T21:17:08Z</cp:lastPrinted>
  <dcterms:created xsi:type="dcterms:W3CDTF">2015-05-12T14:16:44Z</dcterms:created>
  <dcterms:modified xsi:type="dcterms:W3CDTF">2016-09-27T21:21:26Z</dcterms:modified>
  <cp:category/>
</cp:coreProperties>
</file>